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1" r:id="rId2"/>
    <p:sldId id="2562" r:id="rId3"/>
    <p:sldId id="2563" r:id="rId4"/>
    <p:sldId id="2564" r:id="rId5"/>
    <p:sldId id="2565" r:id="rId6"/>
    <p:sldId id="2566" r:id="rId7"/>
    <p:sldId id="2567" r:id="rId8"/>
    <p:sldId id="2568" r:id="rId9"/>
    <p:sldId id="2569" r:id="rId10"/>
    <p:sldId id="2570" r:id="rId11"/>
    <p:sldId id="2571" r:id="rId12"/>
    <p:sldId id="2572" r:id="rId13"/>
    <p:sldId id="2573" r:id="rId14"/>
    <p:sldId id="2574" r:id="rId15"/>
    <p:sldId id="2575" r:id="rId16"/>
    <p:sldId id="2576" r:id="rId17"/>
    <p:sldId id="2577" r:id="rId18"/>
    <p:sldId id="2578" r:id="rId19"/>
    <p:sldId id="2579" r:id="rId20"/>
    <p:sldId id="2580" r:id="rId21"/>
    <p:sldId id="2581" r:id="rId22"/>
    <p:sldId id="2582" r:id="rId23"/>
    <p:sldId id="2583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rmônio Antimulleriano: Uma Análise Científica sobre sua Relação com a Reserva Ovariana" id="{4F241D3A-1B29-4F60-ABA4-B0E1E77DB882}">
          <p14:sldIdLst>
            <p14:sldId id="2561"/>
            <p14:sldId id="2562"/>
          </p14:sldIdLst>
        </p14:section>
        <p14:section name="Introdução aos hormônios reprodutivos" id="{FE7DB066-2127-42EA-8B54-0D0A1CA028ED}">
          <p14:sldIdLst>
            <p14:sldId id="2563"/>
            <p14:sldId id="2564"/>
            <p14:sldId id="2565"/>
            <p14:sldId id="2566"/>
          </p14:sldIdLst>
        </p14:section>
        <p14:section name="O hormônio antimulleriano (HAM)" id="{D4A47ACB-31E9-48D8-A687-4118060D15E2}">
          <p14:sldIdLst>
            <p14:sldId id="2567"/>
            <p14:sldId id="2568"/>
            <p14:sldId id="2569"/>
            <p14:sldId id="2570"/>
          </p14:sldIdLst>
        </p14:section>
        <p14:section name="Reserva ovariana e fertilidade" id="{1967AAAC-D129-4ED8-930C-75D2DBAAA0B6}">
          <p14:sldIdLst>
            <p14:sldId id="2571"/>
            <p14:sldId id="2572"/>
            <p14:sldId id="2573"/>
            <p14:sldId id="2574"/>
          </p14:sldIdLst>
        </p14:section>
        <p14:section name="Relação entre HAM e reserva ovariana" id="{9DB2880C-DEAE-4A92-B010-65FB937DDB4E}">
          <p14:sldIdLst>
            <p14:sldId id="2575"/>
            <p14:sldId id="2576"/>
            <p14:sldId id="2577"/>
            <p14:sldId id="2578"/>
          </p14:sldIdLst>
        </p14:section>
        <p14:section name="Implicações e avanços na pesquisa" id="{6AE26260-569C-442A-8481-10D75336B8B8}">
          <p14:sldIdLst>
            <p14:sldId id="2579"/>
            <p14:sldId id="2580"/>
            <p14:sldId id="2581"/>
            <p14:sldId id="2582"/>
          </p14:sldIdLst>
        </p14:section>
        <p14:section name="Conclusão" id="{D4D3A395-03DB-478E-8724-8375505CC3C5}">
          <p14:sldIdLst>
            <p14:sldId id="25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923233-E215-5758-572F-47A787298C92}" v="25" dt="2025-07-11T02:03:58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FE518-60C1-4224-BD18-71808C0DB313}" type="doc">
      <dgm:prSet loTypeId="urn:microsoft.com/office/officeart/2024/3/layout/hArc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E7F62A-0D44-4867-AF19-24C0B25E1B4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Importância do Hormônio Antimulleriano</a:t>
          </a:r>
        </a:p>
      </dgm:t>
    </dgm:pt>
    <dgm:pt modelId="{79109D15-A273-4EA1-BEE1-DE062B9849DB}" type="parTrans" cxnId="{AFA5F499-904F-4021-AF9A-D0A6690E170D}">
      <dgm:prSet/>
      <dgm:spPr/>
      <dgm:t>
        <a:bodyPr/>
        <a:lstStyle/>
        <a:p>
          <a:endParaRPr lang="en-US"/>
        </a:p>
      </dgm:t>
    </dgm:pt>
    <dgm:pt modelId="{3329D628-FD0D-46CE-8D5C-13664FE44276}" type="sibTrans" cxnId="{AFA5F499-904F-4021-AF9A-D0A6690E170D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4D4307B9-DC6E-4589-9C07-72630AE079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 hormônio antimulleriano é crucial para avaliar a reserva ovariana e a fertilidade das mulheres.</a:t>
          </a:r>
        </a:p>
      </dgm:t>
    </dgm:pt>
    <dgm:pt modelId="{3F106257-53BE-4FA1-8F79-4607EDFEC427}" type="parTrans" cxnId="{6DD633B1-DE74-4204-9EC4-F41B2E503ECE}">
      <dgm:prSet/>
      <dgm:spPr/>
      <dgm:t>
        <a:bodyPr/>
        <a:lstStyle/>
        <a:p>
          <a:endParaRPr lang="en-US"/>
        </a:p>
      </dgm:t>
    </dgm:pt>
    <dgm:pt modelId="{9C9D84ED-8D1B-4ABA-A022-66D7CB8997F0}" type="sibTrans" cxnId="{6DD633B1-DE74-4204-9EC4-F41B2E503ECE}">
      <dgm:prSet/>
      <dgm:spPr/>
      <dgm:t>
        <a:bodyPr/>
        <a:lstStyle/>
        <a:p>
          <a:endParaRPr lang="en-US"/>
        </a:p>
      </dgm:t>
    </dgm:pt>
    <dgm:pt modelId="{844E3E78-48C7-4F90-AB1A-4DB174A10B8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Avaliação da Fertilidade</a:t>
          </a:r>
        </a:p>
      </dgm:t>
    </dgm:pt>
    <dgm:pt modelId="{9B38354D-1DA2-4D06-8E7D-6C5489A83541}" type="parTrans" cxnId="{5E5A95A5-90DB-4416-B3C3-320EE2201271}">
      <dgm:prSet/>
      <dgm:spPr/>
      <dgm:t>
        <a:bodyPr/>
        <a:lstStyle/>
        <a:p>
          <a:endParaRPr lang="en-US"/>
        </a:p>
      </dgm:t>
    </dgm:pt>
    <dgm:pt modelId="{88E47FF4-466C-41B0-BBF4-962E3DC5425A}" type="sibTrans" cxnId="{5E5A95A5-90DB-4416-B3C3-320EE2201271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282F2E4F-4FC8-4955-A418-E204F8C515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Compreender a função do hormônio antimulleriano pode melhorar avaliações e diagnósticos de fertilidade.</a:t>
          </a:r>
        </a:p>
      </dgm:t>
    </dgm:pt>
    <dgm:pt modelId="{CC783E2F-E7A6-4A3F-8828-4658B092D1BC}" type="parTrans" cxnId="{EA1156F0-7476-43F7-91D3-F68F4833DE4A}">
      <dgm:prSet/>
      <dgm:spPr/>
      <dgm:t>
        <a:bodyPr/>
        <a:lstStyle/>
        <a:p>
          <a:endParaRPr lang="en-US"/>
        </a:p>
      </dgm:t>
    </dgm:pt>
    <dgm:pt modelId="{A9B375B3-9CF1-43A7-8F83-1ABD02CE9F3C}" type="sibTrans" cxnId="{EA1156F0-7476-43F7-91D3-F68F4833DE4A}">
      <dgm:prSet/>
      <dgm:spPr/>
      <dgm:t>
        <a:bodyPr/>
        <a:lstStyle/>
        <a:p>
          <a:endParaRPr lang="en-US"/>
        </a:p>
      </dgm:t>
    </dgm:pt>
    <dgm:pt modelId="{9CC04855-C355-4312-9ABD-B7C0E28011D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Tratamentos Eficazes na Medicina Reprodutiva</a:t>
          </a:r>
        </a:p>
      </dgm:t>
    </dgm:pt>
    <dgm:pt modelId="{9CE20D16-9C95-4674-A9BC-73EB57D9E8F6}" type="parTrans" cxnId="{0FD40F1F-DD73-4012-A7F0-8137CF22AB64}">
      <dgm:prSet/>
      <dgm:spPr/>
      <dgm:t>
        <a:bodyPr/>
        <a:lstStyle/>
        <a:p>
          <a:endParaRPr lang="en-US"/>
        </a:p>
      </dgm:t>
    </dgm:pt>
    <dgm:pt modelId="{2C81809D-5692-4537-9CEB-2DA0491B85EA}" type="sibTrans" cxnId="{0FD40F1F-DD73-4012-A7F0-8137CF22AB64}">
      <dgm:prSet/>
      <dgm:spPr/>
      <dgm:t>
        <a:bodyPr/>
        <a:lstStyle/>
        <a:p>
          <a:endParaRPr lang="en-US"/>
        </a:p>
      </dgm:t>
    </dgm:pt>
    <dgm:pt modelId="{23F02237-DABA-4704-8D99-0EF3C89792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 conhecimento sobre o AMH auxilia no desenvolvimento de tratamentos mais eficazes para problemas de fertilidade.</a:t>
          </a:r>
        </a:p>
      </dgm:t>
    </dgm:pt>
    <dgm:pt modelId="{468E00CD-1B44-4C86-BEC2-90B25BD011A3}" type="parTrans" cxnId="{4A58F5FB-0AFA-44A0-93B1-581B7FDDB6A5}">
      <dgm:prSet/>
      <dgm:spPr/>
      <dgm:t>
        <a:bodyPr/>
        <a:lstStyle/>
        <a:p>
          <a:endParaRPr lang="en-US"/>
        </a:p>
      </dgm:t>
    </dgm:pt>
    <dgm:pt modelId="{EF4C218B-6B2B-4A10-8DAC-9C3105335E0D}" type="sibTrans" cxnId="{4A58F5FB-0AFA-44A0-93B1-581B7FDDB6A5}">
      <dgm:prSet/>
      <dgm:spPr/>
      <dgm:t>
        <a:bodyPr/>
        <a:lstStyle/>
        <a:p>
          <a:endParaRPr lang="en-US"/>
        </a:p>
      </dgm:t>
    </dgm:pt>
    <dgm:pt modelId="{8DF3AC1A-063D-4B84-9645-3AACB190971D}" type="pres">
      <dgm:prSet presAssocID="{CCBFE518-60C1-4224-BD18-71808C0DB313}" presName="Name0" presStyleCnt="0">
        <dgm:presLayoutVars>
          <dgm:dir/>
          <dgm:resizeHandles val="exact"/>
        </dgm:presLayoutVars>
      </dgm:prSet>
      <dgm:spPr/>
    </dgm:pt>
    <dgm:pt modelId="{6BF88CD9-50C7-4277-B869-17686381DE24}" type="pres">
      <dgm:prSet presAssocID="{D0E7F62A-0D44-4867-AF19-24C0B25E1B4E}" presName="compNode" presStyleCnt="0"/>
      <dgm:spPr/>
    </dgm:pt>
    <dgm:pt modelId="{7AA6D686-1FAD-447A-A254-3DCF230E4A2C}" type="pres">
      <dgm:prSet presAssocID="{D0E7F62A-0D44-4867-AF19-24C0B25E1B4E}" presName="pictRect" presStyleLbl="revTx" presStyleIdx="0" presStyleCnt="6">
        <dgm:presLayoutVars>
          <dgm:chMax val="0"/>
          <dgm:bulletEnabled/>
        </dgm:presLayoutVars>
      </dgm:prSet>
      <dgm:spPr/>
    </dgm:pt>
    <dgm:pt modelId="{A31485A6-93F3-43B8-A435-E7564209A014}" type="pres">
      <dgm:prSet presAssocID="{D0E7F62A-0D44-4867-AF19-24C0B25E1B4E}" presName="textRect" presStyleLbl="revTx" presStyleIdx="1" presStyleCnt="6">
        <dgm:presLayoutVars>
          <dgm:bulletEnabled/>
        </dgm:presLayoutVars>
      </dgm:prSet>
      <dgm:spPr/>
    </dgm:pt>
    <dgm:pt modelId="{232FBEA9-252A-49BB-83BD-4605CAB9BC36}" type="pres">
      <dgm:prSet presAssocID="{3329D628-FD0D-46CE-8D5C-13664FE44276}" presName="sibTrans" presStyleLbl="sibTrans2D1" presStyleIdx="0" presStyleCnt="0"/>
      <dgm:spPr/>
    </dgm:pt>
    <dgm:pt modelId="{0D305753-EC10-4869-BB0F-3FC4911FC396}" type="pres">
      <dgm:prSet presAssocID="{844E3E78-48C7-4F90-AB1A-4DB174A10B81}" presName="compNode" presStyleCnt="0"/>
      <dgm:spPr/>
    </dgm:pt>
    <dgm:pt modelId="{3354CEDF-B0A9-4227-8615-1FC8D76C76E7}" type="pres">
      <dgm:prSet presAssocID="{844E3E78-48C7-4F90-AB1A-4DB174A10B81}" presName="pictRect" presStyleLbl="revTx" presStyleIdx="2" presStyleCnt="6">
        <dgm:presLayoutVars>
          <dgm:chMax val="0"/>
          <dgm:bulletEnabled/>
        </dgm:presLayoutVars>
      </dgm:prSet>
      <dgm:spPr/>
    </dgm:pt>
    <dgm:pt modelId="{669F6013-2D57-4B46-A503-1A3AEBE75859}" type="pres">
      <dgm:prSet presAssocID="{844E3E78-48C7-4F90-AB1A-4DB174A10B81}" presName="textRect" presStyleLbl="revTx" presStyleIdx="3" presStyleCnt="6">
        <dgm:presLayoutVars>
          <dgm:bulletEnabled/>
        </dgm:presLayoutVars>
      </dgm:prSet>
      <dgm:spPr/>
    </dgm:pt>
    <dgm:pt modelId="{3BB4E9A4-C0EA-403F-A159-D55071D49D7A}" type="pres">
      <dgm:prSet presAssocID="{88E47FF4-466C-41B0-BBF4-962E3DC5425A}" presName="sibTrans" presStyleLbl="sibTrans2D1" presStyleIdx="0" presStyleCnt="0"/>
      <dgm:spPr/>
    </dgm:pt>
    <dgm:pt modelId="{BFF4FB38-30FC-4702-BCAB-EBA7311CE373}" type="pres">
      <dgm:prSet presAssocID="{9CC04855-C355-4312-9ABD-B7C0E28011D3}" presName="compNode" presStyleCnt="0"/>
      <dgm:spPr/>
    </dgm:pt>
    <dgm:pt modelId="{434397C9-C10B-4AA8-B81E-873D00F06859}" type="pres">
      <dgm:prSet presAssocID="{9CC04855-C355-4312-9ABD-B7C0E28011D3}" presName="pictRect" presStyleLbl="revTx" presStyleIdx="4" presStyleCnt="6">
        <dgm:presLayoutVars>
          <dgm:chMax val="0"/>
          <dgm:bulletEnabled/>
        </dgm:presLayoutVars>
      </dgm:prSet>
      <dgm:spPr/>
    </dgm:pt>
    <dgm:pt modelId="{40E7C9D1-BED7-444D-8CC4-C4E339EA2A49}" type="pres">
      <dgm:prSet presAssocID="{9CC04855-C355-4312-9ABD-B7C0E28011D3}" presName="textRect" presStyleLbl="revTx" presStyleIdx="5" presStyleCnt="6">
        <dgm:presLayoutVars>
          <dgm:bulletEnabled/>
        </dgm:presLayoutVars>
      </dgm:prSet>
      <dgm:spPr/>
    </dgm:pt>
  </dgm:ptLst>
  <dgm:cxnLst>
    <dgm:cxn modelId="{6AE94303-B01F-4889-BF4D-C12A5C05FBA5}" type="presOf" srcId="{4D4307B9-DC6E-4589-9C07-72630AE0799E}" destId="{A31485A6-93F3-43B8-A435-E7564209A014}" srcOrd="0" destOrd="0" presId="urn:microsoft.com/office/officeart/2024/3/layout/hArchList1"/>
    <dgm:cxn modelId="{82833A05-A8B9-433F-9AD3-056F20CC704E}" type="presOf" srcId="{282F2E4F-4FC8-4955-A418-E204F8C515C6}" destId="{669F6013-2D57-4B46-A503-1A3AEBE75859}" srcOrd="0" destOrd="0" presId="urn:microsoft.com/office/officeart/2024/3/layout/hArchList1"/>
    <dgm:cxn modelId="{4CBCDA1B-54A4-40DD-AB06-517680A92537}" type="presOf" srcId="{9CC04855-C355-4312-9ABD-B7C0E28011D3}" destId="{434397C9-C10B-4AA8-B81E-873D00F06859}" srcOrd="0" destOrd="0" presId="urn:microsoft.com/office/officeart/2024/3/layout/hArchList1"/>
    <dgm:cxn modelId="{0FD40F1F-DD73-4012-A7F0-8137CF22AB64}" srcId="{CCBFE518-60C1-4224-BD18-71808C0DB313}" destId="{9CC04855-C355-4312-9ABD-B7C0E28011D3}" srcOrd="2" destOrd="0" parTransId="{9CE20D16-9C95-4674-A9BC-73EB57D9E8F6}" sibTransId="{2C81809D-5692-4537-9CEB-2DA0491B85EA}"/>
    <dgm:cxn modelId="{E5CFD963-E088-4C45-8776-7BE7E2138A26}" type="presOf" srcId="{CCBFE518-60C1-4224-BD18-71808C0DB313}" destId="{8DF3AC1A-063D-4B84-9645-3AACB190971D}" srcOrd="0" destOrd="0" presId="urn:microsoft.com/office/officeart/2024/3/layout/hArchList1"/>
    <dgm:cxn modelId="{8D4D1166-0C58-4A3A-A002-4738C1E45853}" type="presOf" srcId="{23F02237-DABA-4704-8D99-0EF3C8979257}" destId="{40E7C9D1-BED7-444D-8CC4-C4E339EA2A49}" srcOrd="0" destOrd="0" presId="urn:microsoft.com/office/officeart/2024/3/layout/hArchList1"/>
    <dgm:cxn modelId="{D992546E-4F4C-45F1-80DD-E7DD7BA03B0C}" type="presOf" srcId="{844E3E78-48C7-4F90-AB1A-4DB174A10B81}" destId="{3354CEDF-B0A9-4227-8615-1FC8D76C76E7}" srcOrd="0" destOrd="0" presId="urn:microsoft.com/office/officeart/2024/3/layout/hArchList1"/>
    <dgm:cxn modelId="{49CC2F56-42BD-4573-BB80-8D7137601B82}" type="presOf" srcId="{D0E7F62A-0D44-4867-AF19-24C0B25E1B4E}" destId="{7AA6D686-1FAD-447A-A254-3DCF230E4A2C}" srcOrd="0" destOrd="0" presId="urn:microsoft.com/office/officeart/2024/3/layout/hArchList1"/>
    <dgm:cxn modelId="{AFA5F499-904F-4021-AF9A-D0A6690E170D}" srcId="{CCBFE518-60C1-4224-BD18-71808C0DB313}" destId="{D0E7F62A-0D44-4867-AF19-24C0B25E1B4E}" srcOrd="0" destOrd="0" parTransId="{79109D15-A273-4EA1-BEE1-DE062B9849DB}" sibTransId="{3329D628-FD0D-46CE-8D5C-13664FE44276}"/>
    <dgm:cxn modelId="{5E5A95A5-90DB-4416-B3C3-320EE2201271}" srcId="{CCBFE518-60C1-4224-BD18-71808C0DB313}" destId="{844E3E78-48C7-4F90-AB1A-4DB174A10B81}" srcOrd="1" destOrd="0" parTransId="{9B38354D-1DA2-4D06-8E7D-6C5489A83541}" sibTransId="{88E47FF4-466C-41B0-BBF4-962E3DC5425A}"/>
    <dgm:cxn modelId="{F75613A9-349B-4506-B603-0E8F51E1FCEC}" type="presOf" srcId="{88E47FF4-466C-41B0-BBF4-962E3DC5425A}" destId="{3BB4E9A4-C0EA-403F-A159-D55071D49D7A}" srcOrd="0" destOrd="0" presId="urn:microsoft.com/office/officeart/2024/3/layout/hArchList1"/>
    <dgm:cxn modelId="{4C62DAAB-9226-4BB6-A43C-7FF5EE988EF6}" type="presOf" srcId="{3329D628-FD0D-46CE-8D5C-13664FE44276}" destId="{232FBEA9-252A-49BB-83BD-4605CAB9BC36}" srcOrd="0" destOrd="0" presId="urn:microsoft.com/office/officeart/2024/3/layout/hArchList1"/>
    <dgm:cxn modelId="{6DD633B1-DE74-4204-9EC4-F41B2E503ECE}" srcId="{D0E7F62A-0D44-4867-AF19-24C0B25E1B4E}" destId="{4D4307B9-DC6E-4589-9C07-72630AE0799E}" srcOrd="0" destOrd="0" parTransId="{3F106257-53BE-4FA1-8F79-4607EDFEC427}" sibTransId="{9C9D84ED-8D1B-4ABA-A022-66D7CB8997F0}"/>
    <dgm:cxn modelId="{EA1156F0-7476-43F7-91D3-F68F4833DE4A}" srcId="{844E3E78-48C7-4F90-AB1A-4DB174A10B81}" destId="{282F2E4F-4FC8-4955-A418-E204F8C515C6}" srcOrd="0" destOrd="0" parTransId="{CC783E2F-E7A6-4A3F-8828-4658B092D1BC}" sibTransId="{A9B375B3-9CF1-43A7-8F83-1ABD02CE9F3C}"/>
    <dgm:cxn modelId="{4A58F5FB-0AFA-44A0-93B1-581B7FDDB6A5}" srcId="{9CC04855-C355-4312-9ABD-B7C0E28011D3}" destId="{23F02237-DABA-4704-8D99-0EF3C8979257}" srcOrd="0" destOrd="0" parTransId="{468E00CD-1B44-4C86-BEC2-90B25BD011A3}" sibTransId="{EF4C218B-6B2B-4A10-8DAC-9C3105335E0D}"/>
    <dgm:cxn modelId="{AC838A1E-576F-42FE-9CAC-8EF519919E6F}" type="presParOf" srcId="{8DF3AC1A-063D-4B84-9645-3AACB190971D}" destId="{6BF88CD9-50C7-4277-B869-17686381DE24}" srcOrd="0" destOrd="0" presId="urn:microsoft.com/office/officeart/2024/3/layout/hArchList1"/>
    <dgm:cxn modelId="{BCA6B090-2386-43BD-AC39-618E5EAFBB8F}" type="presParOf" srcId="{6BF88CD9-50C7-4277-B869-17686381DE24}" destId="{7AA6D686-1FAD-447A-A254-3DCF230E4A2C}" srcOrd="0" destOrd="0" presId="urn:microsoft.com/office/officeart/2024/3/layout/hArchList1"/>
    <dgm:cxn modelId="{87374978-051A-42A5-A6CC-5117A615B9D5}" type="presParOf" srcId="{6BF88CD9-50C7-4277-B869-17686381DE24}" destId="{A31485A6-93F3-43B8-A435-E7564209A014}" srcOrd="1" destOrd="0" presId="urn:microsoft.com/office/officeart/2024/3/layout/hArchList1"/>
    <dgm:cxn modelId="{5D310589-C5F6-4648-A537-E0EEC5C2B773}" type="presParOf" srcId="{8DF3AC1A-063D-4B84-9645-3AACB190971D}" destId="{232FBEA9-252A-49BB-83BD-4605CAB9BC36}" srcOrd="1" destOrd="0" presId="urn:microsoft.com/office/officeart/2024/3/layout/hArchList1"/>
    <dgm:cxn modelId="{19D014F3-8E9E-481C-8BE9-AFAC846406DB}" type="presParOf" srcId="{8DF3AC1A-063D-4B84-9645-3AACB190971D}" destId="{0D305753-EC10-4869-BB0F-3FC4911FC396}" srcOrd="2" destOrd="0" presId="urn:microsoft.com/office/officeart/2024/3/layout/hArchList1"/>
    <dgm:cxn modelId="{D93A2DDC-CECF-455C-8398-66F6A65EAC55}" type="presParOf" srcId="{0D305753-EC10-4869-BB0F-3FC4911FC396}" destId="{3354CEDF-B0A9-4227-8615-1FC8D76C76E7}" srcOrd="0" destOrd="0" presId="urn:microsoft.com/office/officeart/2024/3/layout/hArchList1"/>
    <dgm:cxn modelId="{634048ED-7CD8-47BE-9CF6-5493C2DC304A}" type="presParOf" srcId="{0D305753-EC10-4869-BB0F-3FC4911FC396}" destId="{669F6013-2D57-4B46-A503-1A3AEBE75859}" srcOrd="1" destOrd="0" presId="urn:microsoft.com/office/officeart/2024/3/layout/hArchList1"/>
    <dgm:cxn modelId="{62707C8B-D868-45E8-B224-B603AF28CD95}" type="presParOf" srcId="{8DF3AC1A-063D-4B84-9645-3AACB190971D}" destId="{3BB4E9A4-C0EA-403F-A159-D55071D49D7A}" srcOrd="3" destOrd="0" presId="urn:microsoft.com/office/officeart/2024/3/layout/hArchList1"/>
    <dgm:cxn modelId="{AE0E7A0E-E53E-4906-859B-843C6432582D}" type="presParOf" srcId="{8DF3AC1A-063D-4B84-9645-3AACB190971D}" destId="{BFF4FB38-30FC-4702-BCAB-EBA7311CE373}" srcOrd="4" destOrd="0" presId="urn:microsoft.com/office/officeart/2024/3/layout/hArchList1"/>
    <dgm:cxn modelId="{77F24013-478B-4E67-BDE4-9CE2540C744D}" type="presParOf" srcId="{BFF4FB38-30FC-4702-BCAB-EBA7311CE373}" destId="{434397C9-C10B-4AA8-B81E-873D00F06859}" srcOrd="0" destOrd="0" presId="urn:microsoft.com/office/officeart/2024/3/layout/hArchList1"/>
    <dgm:cxn modelId="{CEE1A362-45B7-4AD3-B51F-B022BCC4B11E}" type="presParOf" srcId="{BFF4FB38-30FC-4702-BCAB-EBA7311CE373}" destId="{40E7C9D1-BED7-444D-8CC4-C4E339EA2A49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6D686-1FAD-447A-A254-3DCF230E4A2C}">
      <dsp:nvSpPr>
        <dsp:cNvPr id="0" name=""/>
        <dsp:cNvSpPr/>
      </dsp:nvSpPr>
      <dsp:spPr>
        <a:xfrm>
          <a:off x="0" y="0"/>
          <a:ext cx="3486150" cy="600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Importância do Hormônio Antimulleriano</a:t>
          </a:r>
        </a:p>
      </dsp:txBody>
      <dsp:txXfrm>
        <a:off x="0" y="0"/>
        <a:ext cx="3486150" cy="600834"/>
      </dsp:txXfrm>
    </dsp:sp>
    <dsp:sp modelId="{A31485A6-93F3-43B8-A435-E7564209A014}">
      <dsp:nvSpPr>
        <dsp:cNvPr id="0" name=""/>
        <dsp:cNvSpPr/>
      </dsp:nvSpPr>
      <dsp:spPr>
        <a:xfrm>
          <a:off x="0" y="600834"/>
          <a:ext cx="3486150" cy="1868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 hormônio antimulleriano é crucial para avaliar a reserva ovariana e a fertilidade das mulheres.</a:t>
          </a:r>
        </a:p>
      </dsp:txBody>
      <dsp:txXfrm>
        <a:off x="0" y="600834"/>
        <a:ext cx="3486150" cy="1868045"/>
      </dsp:txXfrm>
    </dsp:sp>
    <dsp:sp modelId="{3354CEDF-B0A9-4227-8615-1FC8D76C76E7}">
      <dsp:nvSpPr>
        <dsp:cNvPr id="0" name=""/>
        <dsp:cNvSpPr/>
      </dsp:nvSpPr>
      <dsp:spPr>
        <a:xfrm>
          <a:off x="3834765" y="0"/>
          <a:ext cx="3486150" cy="600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Avaliação da Fertilidade</a:t>
          </a:r>
        </a:p>
      </dsp:txBody>
      <dsp:txXfrm>
        <a:off x="3834765" y="0"/>
        <a:ext cx="3486150" cy="600834"/>
      </dsp:txXfrm>
    </dsp:sp>
    <dsp:sp modelId="{669F6013-2D57-4B46-A503-1A3AEBE75859}">
      <dsp:nvSpPr>
        <dsp:cNvPr id="0" name=""/>
        <dsp:cNvSpPr/>
      </dsp:nvSpPr>
      <dsp:spPr>
        <a:xfrm>
          <a:off x="3834765" y="600834"/>
          <a:ext cx="3486150" cy="1868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Compreender a função do hormônio antimulleriano pode melhorar avaliações e diagnósticos de fertilidade.</a:t>
          </a:r>
        </a:p>
      </dsp:txBody>
      <dsp:txXfrm>
        <a:off x="3834765" y="600834"/>
        <a:ext cx="3486150" cy="1868045"/>
      </dsp:txXfrm>
    </dsp:sp>
    <dsp:sp modelId="{434397C9-C10B-4AA8-B81E-873D00F06859}">
      <dsp:nvSpPr>
        <dsp:cNvPr id="0" name=""/>
        <dsp:cNvSpPr/>
      </dsp:nvSpPr>
      <dsp:spPr>
        <a:xfrm>
          <a:off x="7669530" y="0"/>
          <a:ext cx="3486150" cy="600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Tratamentos Eficazes na Medicina Reprodutiva</a:t>
          </a:r>
        </a:p>
      </dsp:txBody>
      <dsp:txXfrm>
        <a:off x="7669530" y="0"/>
        <a:ext cx="3486150" cy="600834"/>
      </dsp:txXfrm>
    </dsp:sp>
    <dsp:sp modelId="{40E7C9D1-BED7-444D-8CC4-C4E339EA2A49}">
      <dsp:nvSpPr>
        <dsp:cNvPr id="0" name=""/>
        <dsp:cNvSpPr/>
      </dsp:nvSpPr>
      <dsp:spPr>
        <a:xfrm>
          <a:off x="7669530" y="600834"/>
          <a:ext cx="3486150" cy="1868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 conhecimento sobre o AMH auxilia no desenvolvimento de tratamentos mais eficazes para problemas de fertilidade.</a:t>
          </a:r>
        </a:p>
      </dsp:txBody>
      <dsp:txXfrm>
        <a:off x="7669530" y="600834"/>
        <a:ext cx="3486150" cy="1868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F7F2F-057F-40BC-8303-C97BB7D9E9A7}" type="datetimeFigureOut">
              <a:t>10/07/2025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2823A-B50C-447B-A823-B1595A7EB11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88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Os conteúdos gerados por IA poderão estar incorretos.
---
Nesta apresentação, abordaremos o hormônio antimulleriano (HAM) e sua importância na avaliação da reserva ovariana e da fertilidade. Discutiremos os principais hormônios reprodutivos, a definição e características do HAM, e a relação entre esse hormônio e a reserva ovariana, bem como as implicações para a pesquisa e a clínica.
Origem da imagem: biblioteca de conteúdos do Microsoft 365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E1C6-AF49-4506-A19F-B9F2FA6C9293}" type="slidenum"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951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---
O nível de HAM é frequentemente medido por meio de exames de sangue, utilizando ensaios imunológicos. Essas medições ajudam a avaliar a saúde reprodutiva e a potencialidade de tratamentos de fertilidade.
Origem da imagem: biblioteca de conteúdos do Microsoft 365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E1C6-AF49-4506-A19F-B9F2FA6C9293}" type="slidenum"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683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reserva ovariana refere-se ao número de óvulos disponíveis e à saúde dos folículos ovarianos. Nesta seção, discutiremos o que é a reserva ovariana, os fatores que a influenciam e sua importância para a fertilidade feminina.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E1C6-AF49-4506-A19F-B9F2FA6C9293}" type="slidenum"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368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---
A reserva ovariana é um indicador da saúde reprodutiva que determina a capacidade de uma mulher de conceber. É influenciada pela idade, genética e condições médicas.
Origem da imagem: biblioteca de conteúdos do Microsoft 365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E1C6-AF49-4506-A19F-B9F2FA6C9293}" type="slidenum"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446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---
Vários fatores podem afetar a reserva ovariana, incluindo idade, exposição a toxinas, doenças autoimunes, e tratamentos médicos como quimioterapia. Compreender esses fatores é crucial para a abordagem clínica.
Origem da imagem: biblioteca de conteúdos do Microsoft 365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E1C6-AF49-4506-A19F-B9F2FA6C9293}" type="slidenum"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458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---
A reserva ovariana é essencial para a fertilidade, pois um número suficiente de óvulos saudáveis aumenta as chances de concepção. Uma reserva ovariana baixa pode indicar dificuldades na concepção e a necessidade de intervenções médicas.
Origem da imagem: biblioteca de conteúdos do Microsoft 365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E1C6-AF49-4506-A19F-B9F2FA6C9293}" type="slidenum"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270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hormônio antimulleriano (HAM) é um preditor confiável da reserva ovariana. Vamos investigar os mecanismos de ação do HAM, revisar estudos científicos que abordam sua relação com a fertilidade e discutir as aplicações clínicas dessa informação.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E1C6-AF49-4506-A19F-B9F2FA6C9293}" type="slidenum"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858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---
O HAM atua inibindo o recrutamento de folículos, ajudando a preservar a reserva ovariana. Isso é vital para entender como o HAM pode ser utilizado como um marcador de saúde reprodutiva.
Origem da imagem: biblioteca de conteúdos do Microsoft 365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E1C6-AF49-4506-A19F-B9F2FA6C9293}" type="slidenum"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100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---
Vários estudos têm investigado a relação entre os níveis de HAM e a fertilidade. Resultados indicam que níveis elevados de HAM estão associados a uma melhor reserva ovariana e maiores chances de concepção.
Origem da imagem: biblioteca de conteúdos do Microsoft 365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E1C6-AF49-4506-A19F-B9F2FA6C9293}" type="slidenum"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826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---
A medição do HAM é utilizada na prática clínica para avaliar a reserva ovariana e orientar decisões sobre tratamentos de fertilidade. Ela pode ajudar a prever a resposta a protocolos de estimulação ovariana.
Origem da imagem: biblioteca de conteúdos do Microsoft 365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E1C6-AF49-4506-A19F-B9F2FA6C9293}" type="slidenum"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510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pesquisa sobre o hormônio antimulleriano e a reserva ovariana continua a evoluir. Nesta seção, discutiremos novas descobertas, tecnologias emergentes e as perspectivas futuras na pesquisa sobre o HAM.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E1C6-AF49-4506-A19F-B9F2FA6C9293}" type="slidenum"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4495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---
A apresentação será dividida em cinco seções: começaremos com uma introdução aos hormônios reprodutivos e suas funções, seguindo para uma análise detalhada do hormônio antimulleriano. Em seguida, discutiremos o conceito de reserva ovariana e sua relação com a fertilidade. A quarta seção abordará a conexão entre o HAM e a reserva ovariana, e finalizaremos com as implicações e avanços recentes na pesquisa sobre o HAM.
Origem da imagem: biblioteca de conteúdos do Microsoft 365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E1C6-AF49-4506-A19F-B9F2FA6C9293}" type="slidenum"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558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---
Pesquisas recentes revelaram novas funções do HAM além da regulação da reserva ovariana, como seu papel em processos inflamatórios e sua interação com outros hormônios. Vamos explorar essas descobertas.
Origem da imagem: biblioteca de conteúdos do Microsoft 365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E1C6-AF49-4506-A19F-B9F2FA6C9293}" type="slidenum"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545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---
Avanços em tecnologias de medição e análise estão permitindo uma compreensão mais profunda da relação entre o HAM e a fertilidade. Essas inovações podem ter implicações significativas para a medicina reprodutiva.
Origem da imagem: biblioteca de conteúdos do Microsoft 365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E1C6-AF49-4506-A19F-B9F2FA6C9293}" type="slidenum"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88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---
O futuro da pesquisa sobre o hormônio antimulleriano promete trazer novas terapias e técnicas de diagnóstico para a saúde reprodutiva. A continuação dos estudos é crucial para melhorar as intervenções em fertilidade.
Origem da imagem: biblioteca de conteúdos do Microsoft 365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E1C6-AF49-4506-A19F-B9F2FA6C9293}" type="slidenum"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589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Em resumo, o hormônio antimulleriano é um importante marcador da reserva ovariana e tem um papel fundamental na avaliação da fertilidade. Compreender sua função e implicações pode auxiliar em diagnósticos e tratamentos eficazes na medicina reprodutiva.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E1C6-AF49-4506-A19F-B9F2FA6C9293}" type="slidenum"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401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Os hormônios reprodutivos desempenham um papel crucial na regulação do sistema reprodutivo. Nesta seção, vamos explorar os principais hormônios envolvidos na reprodução, incluindo estrogênio, progesterona, e hormônios folículo-estimulante e luteinizante, além de discutir suas funções e importância na saúde reprodutiva.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E1C6-AF49-4506-A19F-B9F2FA6C9293}" type="slidenum"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536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---
Os principais hormônios reprodutivos incluem o estrogênio, progesterona, FSH (hormônio folículo-estimulante) e LH (hormônio luteinizante). Cada um deles desempenha papéis específicos, desde a regulação do ciclo menstrual até a preparação do útero para a gravidez.
Origem da imagem: biblioteca de conteúdos do Microsoft 365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E1C6-AF49-4506-A19F-B9F2FA6C9293}" type="slidenum"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7471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---
Os hormônios reprodutivos são essenciais para a ovulação, desenvolvimento do folículo ovariano e manutenção da gravidez. Eles também influenciam a libido e a saúde geral do sistema reprodutivo, sendo fundamentais para a fertilidade feminina.
Origem da imagem: biblioteca de conteúdos do Microsoft 365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E1C6-AF49-4506-A19F-B9F2FA6C9293}" type="slidenum"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05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---
O hormônio antimulleriano (HAM) é produzido pelas células da granulosa dos folículos ovarianos e serve como um marcador da reserva ovariana. Vamos discutir como o HAM ajuda a avaliar a capacidade reprodutiva de uma mulher.
Origem da imagem: biblioteca de conteúdos do Microsoft 365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E1C6-AF49-4506-A19F-B9F2FA6C9293}" type="slidenum"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958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Nesta seção, vamos nos aprofundar nas características e na produção do hormônio antimulleriano, além de explorar as metodologias para sua medição e a importância clínica dessas medidas.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E1C6-AF49-4506-A19F-B9F2FA6C9293}" type="slidenum"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062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---
O HAM é uma glicoproteína que desempenha um papel fundamental na regulação do desenvolvimento folicular. Sua presença é um indicador importante da quantidade de folículos ovarianos e, portanto, da reserva ovariana.
Origem da imagem: biblioteca de conteúdos do Microsoft 365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E1C6-AF49-4506-A19F-B9F2FA6C9293}" type="slidenum"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011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
---
O HAM é secretado pelos folículos ovarianos em desenvolvimento e é regulado por diversos fatores hormonais. A produção do HAM diminui com a idade, refletindo a diminuição da reserva ovariana.
Origem da imagem: biblioteca de conteúdos do Microsoft 365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E1C6-AF49-4506-A19F-B9F2FA6C9293}" type="slidenum"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5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04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0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2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7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9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6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9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8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1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9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1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6C5C09-0043-4549-B800-2101B70D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ACAEBE-FB5B-1E8D-EE58-12C6424D8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869" y="978407"/>
            <a:ext cx="4983480" cy="397638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4200"/>
              <a:t>Hormônio Antimulleriano: Uma Análise Científica sobre sua Relação com a Reserva Ovariana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832F4F-D616-792C-368B-0FA14CE56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9869" y="5275825"/>
            <a:ext cx="4983481" cy="1070177"/>
          </a:xfrm>
        </p:spPr>
        <p:txBody>
          <a:bodyPr anchor="t">
            <a:normAutofit/>
          </a:bodyPr>
          <a:lstStyle/>
          <a:p>
            <a:r>
              <a:rPr lang="pt-BR" sz="2400"/>
              <a:t>Importância do HAM na avaliação da fertilidade feminina</a:t>
            </a:r>
          </a:p>
        </p:txBody>
      </p:sp>
      <p:pic>
        <p:nvPicPr>
          <p:cNvPr id="4" name="Imagem 3" descr="Imagem conceitual para ilustrar o equilíbrio de um pote de poupança de casamento com algo. Balança vazia pronta para suas ideias. Fundo branco com sombra refletida no primeiro plano branco. Recortado para a regra dos terços e pronto para usar.">
            <a:extLst>
              <a:ext uri="{FF2B5EF4-FFF2-40B4-BE49-F238E27FC236}">
                <a16:creationId xmlns:a16="http://schemas.microsoft.com/office/drawing/2014/main" id="{F412DD95-8FC8-4FF2-987E-FC8D310E79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401" b="1"/>
          <a:stretch>
            <a:fillRect/>
          </a:stretch>
        </p:blipFill>
        <p:spPr>
          <a:xfrm>
            <a:off x="525664" y="508090"/>
            <a:ext cx="5570336" cy="58379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3493" y="508090"/>
            <a:ext cx="4983481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7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DAA68E-BAF2-51B1-85D2-E6FFC8111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536" y="978408"/>
            <a:ext cx="6236208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Metodologias de medição do HAM</a:t>
            </a:r>
          </a:p>
        </p:txBody>
      </p:sp>
      <p:pic>
        <p:nvPicPr>
          <p:cNvPr id="5" name="Espaço Reservado para Conteúdo 4" descr="O calendário de saúde é importante, para exames regulares de saúde">
            <a:extLst>
              <a:ext uri="{FF2B5EF4-FFF2-40B4-BE49-F238E27FC236}">
                <a16:creationId xmlns:a16="http://schemas.microsoft.com/office/drawing/2014/main" id="{5DC23251-5432-405F-8F61-5420722146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40654" r="14869" b="-2"/>
          <a:stretch>
            <a:fillRect/>
          </a:stretch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34C7990-3953-3A1B-77F1-DA6D05661641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431536" y="2578608"/>
            <a:ext cx="6236208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Exames de Sangue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Os exames de sangue são essenciais para medir os níveis de HAM, oferecendo uma avaliação precisa da saúde reprodutiva.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Ensaios Imunológicos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Os ensaios imunológicos são utilizados para detectar e quantificar o HAM, ajudando a direcionar tratamentos de fertilidade.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Avaliação da Fertilidade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Essas medições são cruciais para avaliar a potencialidade de tratamentos de fertilidade e entender a saúde reprodutiva.</a:t>
            </a:r>
          </a:p>
        </p:txBody>
      </p:sp>
    </p:spTree>
    <p:extLst>
      <p:ext uri="{BB962C8B-B14F-4D97-AF65-F5344CB8AC3E}">
        <p14:creationId xmlns:p14="http://schemas.microsoft.com/office/powerpoint/2010/main" val="1620031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AA8DFD-6678-50B8-C743-317CC32DE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1211766"/>
            <a:ext cx="7237052" cy="4727988"/>
          </a:xfrm>
        </p:spPr>
        <p:txBody>
          <a:bodyPr anchor="b">
            <a:normAutofit/>
          </a:bodyPr>
          <a:lstStyle/>
          <a:p>
            <a:r>
              <a:rPr lang="pt-BR" sz="7400"/>
              <a:t>Reserva ovariana e fertilidade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A44BC8-2508-4575-75F6-0ED3F11E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8776"/>
            <a:ext cx="7269480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965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C38958-9A69-239A-BA79-2AEC73345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37AC1E-37B0-821F-B8E2-209050DFC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160" y="978408"/>
            <a:ext cx="474573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 que é reserva ovariana</a:t>
            </a:r>
          </a:p>
        </p:txBody>
      </p:sp>
      <p:pic>
        <p:nvPicPr>
          <p:cNvPr id="5" name="Espaço Reservado para Conteúdo 4" descr="Os animais selvagens no Parque Nacional de Udawalawe, Sri Lanka">
            <a:extLst>
              <a:ext uri="{FF2B5EF4-FFF2-40B4-BE49-F238E27FC236}">
                <a16:creationId xmlns:a16="http://schemas.microsoft.com/office/drawing/2014/main" id="{63E3248A-B41E-4BE9-8FA1-CF23EB4D80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16318" r="3" b="6829"/>
          <a:stretch>
            <a:fillRect/>
          </a:stretch>
        </p:blipFill>
        <p:spPr>
          <a:xfrm>
            <a:off x="517868" y="508090"/>
            <a:ext cx="5705856" cy="584699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EC109E5-0396-8968-4F42-DFEC28036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6407" y="508090"/>
            <a:ext cx="4660733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3B0A72F-DBDB-0F4A-5080-D849234DABF8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995160" y="2578608"/>
            <a:ext cx="4672584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Definição de Reserva Ovariana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A reserva ovariana se refere à quantidade e qualidade dos óvulos disponíveis em uma mulher. É um indicador crucial da saúde reprodutiva.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Fatores Influentes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A reserva ovariana é influenciada por vários fatores, incluindo idade, genética e condições de saúde que podem afetar a fertilidade.</a:t>
            </a:r>
          </a:p>
        </p:txBody>
      </p:sp>
    </p:spTree>
    <p:extLst>
      <p:ext uri="{BB962C8B-B14F-4D97-AF65-F5344CB8AC3E}">
        <p14:creationId xmlns:p14="http://schemas.microsoft.com/office/powerpoint/2010/main" val="19189027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10BDB4-64F2-477D-A03B-9F8352D5E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C99C16-6E6E-7D8A-8CE2-4C4FA669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166420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Fatores que influenciam a reserva ovariana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367C65-B72C-202E-98A7-9B20F8F2F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7" y="508090"/>
            <a:ext cx="5020056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558C32-DE71-E6B3-A032-D3EA9CB0F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6463" y="611650"/>
            <a:ext cx="55046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5" name="Espaço Reservado para Conteúdo 4" descr="Tiro de um homem de negócios olhando pensativamente para um gráfico contra um fundo branco">
            <a:extLst>
              <a:ext uri="{FF2B5EF4-FFF2-40B4-BE49-F238E27FC236}">
                <a16:creationId xmlns:a16="http://schemas.microsoft.com/office/drawing/2014/main" id="{A6EA22CB-C1E1-4564-A222-D2C3A83F7D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4569" b="1"/>
          <a:stretch>
            <a:fillRect/>
          </a:stretch>
        </p:blipFill>
        <p:spPr>
          <a:xfrm>
            <a:off x="517867" y="2834640"/>
            <a:ext cx="5020056" cy="3511296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1AAF605-7DC4-451D-9BF8-A3CD49123CFA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163056" y="978408"/>
            <a:ext cx="5504688" cy="53675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Idade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A idade é um dos principais fatores que influenciam a reserva ovariana, com a fertilidade geralmente diminuindo com o passar dos anos.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Exposição a Toxinas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A exposição a toxinas ambientais pode ter um impacto negativo na saúde reprodutiva e na reserva ovariana das mulheres.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Doenças Autoimunes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Doenças autoimunes podem afetar a função ovariana e, consequentemente, a reserva ovariana, tornando a compreensão desse fator essencial.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Tratamentos Médicos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Tratamentos médicos, como quimioterapia, podem reduzir significativamente a reserva ovariana e devem ser considerados na abordagem clínica.</a:t>
            </a:r>
          </a:p>
        </p:txBody>
      </p:sp>
    </p:spTree>
    <p:extLst>
      <p:ext uri="{BB962C8B-B14F-4D97-AF65-F5344CB8AC3E}">
        <p14:creationId xmlns:p14="http://schemas.microsoft.com/office/powerpoint/2010/main" val="959778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CBBA78-5C52-5AA0-73A2-A7520DF08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021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Importância da reserva ovariana na fertilidade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298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4E5C503-946C-B881-9247-17CCE2205B04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1208" y="2578608"/>
            <a:ext cx="6300216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Papel da reserva ovariana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A reserva ovariana é fundamental para a fertilidade, pois determina a quantidade de óvulos disponíveis para a concepção.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Impacto na concepção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Um número suficiente de óvulos saudáveis aumenta as chances de concepção, enquanto uma reserva baixa pode complicar esse processo.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Intervenções médicas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Uma reserva ovariana baixa pode indicar a necessidade de intervenções médicas para ajudar na concepção e na fertilidade.</a:t>
            </a:r>
          </a:p>
        </p:txBody>
      </p:sp>
      <p:pic>
        <p:nvPicPr>
          <p:cNvPr id="5" name="Espaço Reservado para Conteúdo 4" descr="Ilustração da foto do ovo humano">
            <a:extLst>
              <a:ext uri="{FF2B5EF4-FFF2-40B4-BE49-F238E27FC236}">
                <a16:creationId xmlns:a16="http://schemas.microsoft.com/office/drawing/2014/main" id="{E61CE59E-AA56-4F90-858E-BA0A7EA71E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6490" r="26912" b="1"/>
          <a:stretch>
            <a:fillRect/>
          </a:stretch>
        </p:blipFill>
        <p:spPr>
          <a:xfrm>
            <a:off x="7586236" y="508090"/>
            <a:ext cx="4081805" cy="5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948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938E59-5EAC-441F-E65E-321E8076B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1211766"/>
            <a:ext cx="7237052" cy="4727988"/>
          </a:xfrm>
        </p:spPr>
        <p:txBody>
          <a:bodyPr anchor="b">
            <a:normAutofit/>
          </a:bodyPr>
          <a:lstStyle/>
          <a:p>
            <a:r>
              <a:rPr lang="pt-BR" sz="7400"/>
              <a:t>Relação entre HAM e reserva ovariana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A44BC8-2508-4575-75F6-0ED3F11E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8776"/>
            <a:ext cx="7269480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371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7C568C-1CE5-1B8C-E097-A69A3929A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536" y="978408"/>
            <a:ext cx="6236208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Mecanismos de ação do HAM na reserva ovariana</a:t>
            </a:r>
          </a:p>
        </p:txBody>
      </p:sp>
      <p:pic>
        <p:nvPicPr>
          <p:cNvPr id="5" name="Espaço Reservado para Conteúdo 4" descr="Feijão cozido">
            <a:extLst>
              <a:ext uri="{FF2B5EF4-FFF2-40B4-BE49-F238E27FC236}">
                <a16:creationId xmlns:a16="http://schemas.microsoft.com/office/drawing/2014/main" id="{469BE507-A345-4524-BBFD-139F5783C8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5687" r="25192"/>
          <a:stretch>
            <a:fillRect/>
          </a:stretch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4FECCDE-714C-DCD6-2CE4-60A2B6AF1680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431536" y="2578608"/>
            <a:ext cx="6236208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Inibição do Recrutamento de Folículos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O HAM desempenha um papel crucial na inibição do recrutamento de folículos, o que ajuda a preservar a reserva ovariana ao longo do tempo.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Preservação da Reserva Ovariana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A preservação da reserva ovariana é vital para a saúde reprodutiva, e o HAM é um fator chave neste processo.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Marcador de Saúde Reprodutiva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Compreender o papel do HAM é essencial para utilizá-lo como um marcador eficaz de saúde reprodutiva em mulheres.</a:t>
            </a:r>
          </a:p>
        </p:txBody>
      </p:sp>
    </p:spTree>
    <p:extLst>
      <p:ext uri="{BB962C8B-B14F-4D97-AF65-F5344CB8AC3E}">
        <p14:creationId xmlns:p14="http://schemas.microsoft.com/office/powerpoint/2010/main" val="3995294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0B68B5-6B97-1744-3954-DD44C98D6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4754880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Estudos científicos sobre HAM e fertilidade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4672966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DC8631F-E114-E3FB-18FF-67AA56F12D74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1208" y="2578608"/>
            <a:ext cx="4672584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Relação entre HAM e Fertilidade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Estudos demonstram que os níveis de HAM impactam diretamente a fertilidade feminina, influenciando a reserva ovariana.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Níveis Elevados de HAM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Níveis elevados de HAM estão relacionados a uma melhor reserva ovariana, aumentando as chances de concepção.</a:t>
            </a:r>
          </a:p>
        </p:txBody>
      </p:sp>
      <p:pic>
        <p:nvPicPr>
          <p:cNvPr id="5" name="Espaço Reservado para Conteúdo 4" descr="Biotecnologia, DNA, Pesquisa Genética, RNA, Hematologia">
            <a:extLst>
              <a:ext uri="{FF2B5EF4-FFF2-40B4-BE49-F238E27FC236}">
                <a16:creationId xmlns:a16="http://schemas.microsoft.com/office/drawing/2014/main" id="{DF27B9E8-6808-41A8-8BAD-953E004D76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52841" r="2971" b="1"/>
          <a:stretch>
            <a:fillRect/>
          </a:stretch>
        </p:blipFill>
        <p:spPr>
          <a:xfrm>
            <a:off x="5958018" y="508090"/>
            <a:ext cx="5709726" cy="58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431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656246-E506-90F7-6BD3-7519BE5B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021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Aplicações clínicas da medição de HAM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298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9DDF7C-5BF3-A5E4-FE79-4C0807012617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1208" y="2578608"/>
            <a:ext cx="6300216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Avaliação da Reserva Ovariana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A medição do HAM é fundamental para avaliar a reserva ovariana, ajudando médicos a entenderem melhor a saúde reprodutiva da paciente.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Orientação em Tratamentos de Fertilidade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Os resultados da medição do HAM orientam decisões sobre tratamentos de fertilidade, ajudando a personalizar protocolos para cada paciente.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Previsão da Resposta a Estímulos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A medição do HAM pode prever como as pacientes responderão a protocolos de estimulação ovariana, otimizando as chances de sucesso.</a:t>
            </a:r>
          </a:p>
        </p:txBody>
      </p:sp>
      <p:pic>
        <p:nvPicPr>
          <p:cNvPr id="5" name="Espaço Reservado para Conteúdo 4" descr="Equipamento odontológico e espaço de cópia circular.">
            <a:extLst>
              <a:ext uri="{FF2B5EF4-FFF2-40B4-BE49-F238E27FC236}">
                <a16:creationId xmlns:a16="http://schemas.microsoft.com/office/drawing/2014/main" id="{2FB3890B-6975-4758-ADDA-3314040882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9048" r="34354" b="1"/>
          <a:stretch>
            <a:fillRect/>
          </a:stretch>
        </p:blipFill>
        <p:spPr>
          <a:xfrm>
            <a:off x="7586236" y="508090"/>
            <a:ext cx="4081805" cy="5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411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D91F59-347B-3879-0EC1-FF5D7CEB5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1211766"/>
            <a:ext cx="7237052" cy="4727988"/>
          </a:xfrm>
        </p:spPr>
        <p:txBody>
          <a:bodyPr anchor="b">
            <a:normAutofit/>
          </a:bodyPr>
          <a:lstStyle/>
          <a:p>
            <a:r>
              <a:rPr lang="pt-BR" sz="7400"/>
              <a:t>Implicações e avanços na pesquisa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A44BC8-2508-4575-75F6-0ED3F11E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8776"/>
            <a:ext cx="7269480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34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A37344-643E-2B0F-D016-88E65FA20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536" y="978408"/>
            <a:ext cx="6236208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Seções da Apresentação</a:t>
            </a:r>
          </a:p>
        </p:txBody>
      </p:sp>
      <p:pic>
        <p:nvPicPr>
          <p:cNvPr id="5" name="Espaço Reservado para Conteúdo 4" descr="Rim humano nas mãos isoladas no fundo azul">
            <a:extLst>
              <a:ext uri="{FF2B5EF4-FFF2-40B4-BE49-F238E27FC236}">
                <a16:creationId xmlns:a16="http://schemas.microsoft.com/office/drawing/2014/main" id="{6A28C6BB-AB5D-4B3D-8754-356348D27F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5892" r="25836" b="1"/>
          <a:stretch>
            <a:fillRect/>
          </a:stretch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E258174-DAA6-911E-7AE6-21BC54C4278A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5431536" y="2578608"/>
            <a:ext cx="6236208" cy="37673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Introdução aos hormônios reprodutivos</a:t>
            </a:r>
          </a:p>
          <a:p>
            <a:r>
              <a:rPr lang="en-US"/>
              <a:t>O hormônio antimulleriano (HAM)</a:t>
            </a:r>
          </a:p>
          <a:p>
            <a:r>
              <a:rPr lang="en-US"/>
              <a:t>Reserva ovariana e fertilidade</a:t>
            </a:r>
          </a:p>
          <a:p>
            <a:r>
              <a:rPr lang="en-US"/>
              <a:t>Relação entre HAM e reserva ovariana</a:t>
            </a:r>
          </a:p>
          <a:p>
            <a:r>
              <a:rPr lang="en-US"/>
              <a:t>Implicações e avanços na pesquisa</a:t>
            </a:r>
          </a:p>
        </p:txBody>
      </p:sp>
    </p:spTree>
    <p:extLst>
      <p:ext uri="{BB962C8B-B14F-4D97-AF65-F5344CB8AC3E}">
        <p14:creationId xmlns:p14="http://schemas.microsoft.com/office/powerpoint/2010/main" val="32373598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D2AE0C-8EE4-2C73-CD0A-C17FCCA91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021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Novas descobertas sobre HAM e reserva ovariana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298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7D7D451-E66D-756D-CB18-9A6882EF3203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1208" y="2578608"/>
            <a:ext cx="6300216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Funções do HAM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Pesquisas recentes mostraram que o Hormônio Anti-Mülleriano (HAM) desempenha várias funções além da regulação da reserva ovariana.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Papel em Processos Inflamatórios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O HAM também está envolvido em processos inflamatórios, sugerindo um papel mais amplo em diversas condições de saúde.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Interação com Hormônios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A interação do HAM com outros hormônios pode influenciar a saúde reprodutiva e condições associadas.</a:t>
            </a:r>
          </a:p>
        </p:txBody>
      </p:sp>
      <p:pic>
        <p:nvPicPr>
          <p:cNvPr id="5" name="Espaço Reservado para Conteúdo 4" descr="Geneticamente modificado ">
            <a:extLst>
              <a:ext uri="{FF2B5EF4-FFF2-40B4-BE49-F238E27FC236}">
                <a16:creationId xmlns:a16="http://schemas.microsoft.com/office/drawing/2014/main" id="{140932B3-21A4-4C36-91A0-6F61F5EDDE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2043" r="45896" b="-2"/>
          <a:stretch>
            <a:fillRect/>
          </a:stretch>
        </p:blipFill>
        <p:spPr>
          <a:xfrm>
            <a:off x="7586236" y="508090"/>
            <a:ext cx="4081805" cy="5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698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DCF35-5250-292C-3EA5-8385C896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021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Tecnologias emergentes e suas aplicações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298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92C93C5-015C-5FE4-04E2-6D8BFA758977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1208" y="2578608"/>
            <a:ext cx="6300216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Avanços em Medição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Tecnologias de medição inovadoras estão proporcionando dados mais precisos sobre a relação entre hormônios e fertilidade.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Análise de Dados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Análises avançadas permitem uma compreensão mais profunda dos fatores que afetam a fertilidade e a saúde reprodutiva.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Implicações na Medicina Reprodutiva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Essas inovações tecnológicas podem ter um impacto significativo nas práticas e tratamentos da medicina reprodutiva.</a:t>
            </a:r>
          </a:p>
        </p:txBody>
      </p:sp>
      <p:pic>
        <p:nvPicPr>
          <p:cNvPr id="5" name="Espaço Reservado para Conteúdo 4" descr="As fotos tiradas no laboratório de biotecnologia se concentraram em enfrentar os desafios globais da biossustentabilidade, incluindo a produção sustentável de alimentos e rações, mas também de bioquímicos e materiais.">
            <a:extLst>
              <a:ext uri="{FF2B5EF4-FFF2-40B4-BE49-F238E27FC236}">
                <a16:creationId xmlns:a16="http://schemas.microsoft.com/office/drawing/2014/main" id="{AD6C0C04-5FA0-4DCC-9E1B-CA881E36DF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41122" r="12280" b="1"/>
          <a:stretch>
            <a:fillRect/>
          </a:stretch>
        </p:blipFill>
        <p:spPr>
          <a:xfrm>
            <a:off x="7586236" y="508090"/>
            <a:ext cx="4081805" cy="5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89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182E2F-D3AA-D166-6052-C1B6D8EEB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536" y="978408"/>
            <a:ext cx="6236208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Perspectivas futuras na pesquisa sobre HAM</a:t>
            </a:r>
          </a:p>
        </p:txBody>
      </p:sp>
      <p:pic>
        <p:nvPicPr>
          <p:cNvPr id="5" name="Espaço Reservado para Conteúdo 4" descr="Doutor que usa o monitor de computador do écran sensível para ver uma lâmina do microscópio">
            <a:extLst>
              <a:ext uri="{FF2B5EF4-FFF2-40B4-BE49-F238E27FC236}">
                <a16:creationId xmlns:a16="http://schemas.microsoft.com/office/drawing/2014/main" id="{C0D5C26E-A0C4-4537-86EB-2382296940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3987" r="17740" b="1"/>
          <a:stretch>
            <a:fillRect/>
          </a:stretch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0B62FA-9212-345D-43FA-A1382C79727A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431536" y="2578608"/>
            <a:ext cx="6236208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Novas Terapias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A pesquisa sobre o hormônio antimulleriano visa desenvolver novas terapias para melhorar a saúde reprodutiva e as opções de fertilidade.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Técnicas de Diagnóstico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Avanços nas técnicas de diagnóstico são esperados para monitorar e avaliar a saúde reprodutiva de maneira mais eficaz.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Melhoria nas Intervenções de Fertilidade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Estudos contínuos são fundamentais para aprimorar as intervenções em fertilidade, aumentando as chances de sucesso nos tratamentos.</a:t>
            </a:r>
          </a:p>
        </p:txBody>
      </p:sp>
    </p:spTree>
    <p:extLst>
      <p:ext uri="{BB962C8B-B14F-4D97-AF65-F5344CB8AC3E}">
        <p14:creationId xmlns:p14="http://schemas.microsoft.com/office/powerpoint/2010/main" val="15854953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F92585-7A99-6108-9663-8C5903274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D5B03A-B780-A698-DFA9-C9932F22D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845" y="3079474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748492-2295-F69D-D4D9-52C236A26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1325880"/>
            <a:ext cx="11155680" cy="1408176"/>
          </a:xfrm>
        </p:spPr>
        <p:txBody>
          <a:bodyPr anchor="b">
            <a:normAutofit/>
          </a:bodyPr>
          <a:lstStyle/>
          <a:p>
            <a:r>
              <a:rPr lang="pt-BR" sz="6800"/>
              <a:t>Conclusão</a:t>
            </a:r>
          </a:p>
        </p:txBody>
      </p:sp>
      <p:graphicFrame>
        <p:nvGraphicFramePr>
          <p:cNvPr id="11" name="Espaço Reservado para Conteúdo 2">
            <a:extLst>
              <a:ext uri="{FF2B5EF4-FFF2-40B4-BE49-F238E27FC236}">
                <a16:creationId xmlns:a16="http://schemas.microsoft.com/office/drawing/2014/main" id="{216A8066-9E85-F9E2-D434-E13E894C80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521208" y="3785616"/>
          <a:ext cx="11155680" cy="246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5690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7D63D2-2236-823F-6BAD-587344ABD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1211766"/>
            <a:ext cx="7237052" cy="4727988"/>
          </a:xfrm>
        </p:spPr>
        <p:txBody>
          <a:bodyPr anchor="b">
            <a:normAutofit/>
          </a:bodyPr>
          <a:lstStyle/>
          <a:p>
            <a:r>
              <a:rPr lang="pt-BR" sz="7400"/>
              <a:t>Introdução aos hormônios reprodutivos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A44BC8-2508-4575-75F6-0ED3F11E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8776"/>
            <a:ext cx="7269480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701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4334A0-0F18-432C-6D1B-FF685195D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536" y="978408"/>
            <a:ext cx="6236208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Principais hormônios envolvidos na reprodução</a:t>
            </a:r>
          </a:p>
        </p:txBody>
      </p:sp>
      <p:pic>
        <p:nvPicPr>
          <p:cNvPr id="5" name="Espaço Reservado para Conteúdo 4" descr="Examine o crescimento celular em um tubo de ensaio.">
            <a:extLst>
              <a:ext uri="{FF2B5EF4-FFF2-40B4-BE49-F238E27FC236}">
                <a16:creationId xmlns:a16="http://schemas.microsoft.com/office/drawing/2014/main" id="{EEE7DA66-6D4F-435B-80A0-F98688CC23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3013" r="31788" b="1"/>
          <a:stretch>
            <a:fillRect/>
          </a:stretch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5F7A60-D7DC-DED4-606D-7AE21AF8153A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431536" y="2578608"/>
            <a:ext cx="6236208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Estrogênio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O estrogênio é um hormônio crucial na regulação do ciclo menstrual e no desenvolvimento das características sexuais femininas.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Progesterona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A progesterona é responsável pela preparação do útero para a gravidez e pela manutenção da gestação.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FSH e LH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O FSH e o LH são hormônios que estimulam a função ovariana e a ovulação, essenciais para a reprodução.</a:t>
            </a:r>
          </a:p>
        </p:txBody>
      </p:sp>
    </p:spTree>
    <p:extLst>
      <p:ext uri="{BB962C8B-B14F-4D97-AF65-F5344CB8AC3E}">
        <p14:creationId xmlns:p14="http://schemas.microsoft.com/office/powerpoint/2010/main" val="23269340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10BDB4-64F2-477D-A03B-9F8352D5E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071ED7-AF25-469D-FC5E-7684E7DA9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166420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Funções e importância dos hormônios reprodutivos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367C65-B72C-202E-98A7-9B20F8F2F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7" y="508090"/>
            <a:ext cx="5020056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558C32-DE71-E6B3-A032-D3EA9CB0F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6463" y="611650"/>
            <a:ext cx="55046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5" name="Espaço Reservado para Conteúdo 4" descr="mulher gravida que guarda o bloco">
            <a:extLst>
              <a:ext uri="{FF2B5EF4-FFF2-40B4-BE49-F238E27FC236}">
                <a16:creationId xmlns:a16="http://schemas.microsoft.com/office/drawing/2014/main" id="{584D4DE4-8855-4072-9EAA-CD91D18375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4569" b="1"/>
          <a:stretch>
            <a:fillRect/>
          </a:stretch>
        </p:blipFill>
        <p:spPr>
          <a:xfrm>
            <a:off x="517867" y="2834640"/>
            <a:ext cx="5020056" cy="3511296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D5C2EC2-7CC4-17BA-7541-ADEC9FDCD208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163056" y="978408"/>
            <a:ext cx="5504688" cy="53675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Papel na Ovulação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Os hormônios reprodutivos são cruciais para regular o ciclo menstrual e induzir a ovulação, permitindo a fertilidade.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Desenvolvimento do Folículo Ovariano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Esses hormônios promovem o desenvolvimento saudável dos folículos ovarianos, que são essenciais para a produção de óvulos.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Manutenção da Gravidez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Os hormônios reprodutivos ajudam a manter a gravidez, regulando o ambiente uterino para o desenvolvimento do feto.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Influência na Libido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Esses hormônios também afetam a libido e a saúde do sistema reprodutivo, desempenhando um papel fundamental na sexualidade.</a:t>
            </a:r>
          </a:p>
        </p:txBody>
      </p:sp>
    </p:spTree>
    <p:extLst>
      <p:ext uri="{BB962C8B-B14F-4D97-AF65-F5344CB8AC3E}">
        <p14:creationId xmlns:p14="http://schemas.microsoft.com/office/powerpoint/2010/main" val="2317106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1ACC47-530D-22E2-7F44-846407E97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021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 papel do hormônio antimulleriano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298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67C245F-F3E0-DD4C-F2B7-B8D5E9D0AFB2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1208" y="2578608"/>
            <a:ext cx="6300216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Produção do HAM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O hormônio antimulleriano é produzido pelas células da granulosa nos folículos ovarianos, refletindo a saúde reprodutiva feminina.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Marcador de Reserva Ovariana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O HAM é um importante marcador que ajuda a avaliar a reserva ovariana de uma mulher, indicando sua capacidade reprodutiva.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Avaliação da Capacidade Reprodutiva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A medição dos níveis de HAM pode ser utilizada para avaliar a fertilidade e planejar tratamentos de reprodução assistida.</a:t>
            </a:r>
          </a:p>
        </p:txBody>
      </p:sp>
      <p:pic>
        <p:nvPicPr>
          <p:cNvPr id="5" name="Espaço Reservado para Conteúdo 4" descr="Estomas da folha de faba. micrografia.">
            <a:extLst>
              <a:ext uri="{FF2B5EF4-FFF2-40B4-BE49-F238E27FC236}">
                <a16:creationId xmlns:a16="http://schemas.microsoft.com/office/drawing/2014/main" id="{F3A3C96C-3AD8-4307-B316-D4B2C1ACF4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3684" r="19718" b="1"/>
          <a:stretch>
            <a:fillRect/>
          </a:stretch>
        </p:blipFill>
        <p:spPr>
          <a:xfrm>
            <a:off x="7586236" y="508090"/>
            <a:ext cx="4081805" cy="5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02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A00D2A-C8A4-4360-4C6E-05B050A60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1211766"/>
            <a:ext cx="7237052" cy="4727988"/>
          </a:xfrm>
        </p:spPr>
        <p:txBody>
          <a:bodyPr anchor="b">
            <a:normAutofit/>
          </a:bodyPr>
          <a:lstStyle/>
          <a:p>
            <a:r>
              <a:rPr lang="pt-BR" sz="7400"/>
              <a:t>O hormônio antimulleriano (HAM)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A44BC8-2508-4575-75F6-0ED3F11E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8776"/>
            <a:ext cx="7269480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261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C38958-9A69-239A-BA79-2AEC73345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70FABD-9113-7159-B024-19B89FE6D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160" y="978408"/>
            <a:ext cx="474573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Definição e características do HAM</a:t>
            </a:r>
          </a:p>
        </p:txBody>
      </p:sp>
      <p:pic>
        <p:nvPicPr>
          <p:cNvPr id="5" name="Espaço Reservado para Conteúdo 4" descr="Célula humana ou célula-tronco embrionária">
            <a:extLst>
              <a:ext uri="{FF2B5EF4-FFF2-40B4-BE49-F238E27FC236}">
                <a16:creationId xmlns:a16="http://schemas.microsoft.com/office/drawing/2014/main" id="{417E5E8E-7198-4BE6-A84D-745A3A085E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7981" r="8101" b="1"/>
          <a:stretch>
            <a:fillRect/>
          </a:stretch>
        </p:blipFill>
        <p:spPr>
          <a:xfrm>
            <a:off x="517868" y="508090"/>
            <a:ext cx="5705856" cy="584699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EC109E5-0396-8968-4F42-DFEC28036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6407" y="508090"/>
            <a:ext cx="4660733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C2E2ECF-9537-1F1F-893F-2250E5931B21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995160" y="2578608"/>
            <a:ext cx="4672584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Função do HAM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O HAM é crucial na regulação do desenvolvimento dos folículos ovarianos, influenciando a fertilidade feminina.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Indicador da Reserva Ovariana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A presença do HAM é um indicador importante da quantidade de folículos ovarianos, refletindo a reserva ovariana da mulher.</a:t>
            </a:r>
          </a:p>
        </p:txBody>
      </p:sp>
    </p:spTree>
    <p:extLst>
      <p:ext uri="{BB962C8B-B14F-4D97-AF65-F5344CB8AC3E}">
        <p14:creationId xmlns:p14="http://schemas.microsoft.com/office/powerpoint/2010/main" val="16933898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FDABBE-A781-5E45-1C16-5EF7486ED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536" y="978408"/>
            <a:ext cx="6236208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Produção e regulação do HAM</a:t>
            </a:r>
          </a:p>
        </p:txBody>
      </p:sp>
      <p:pic>
        <p:nvPicPr>
          <p:cNvPr id="5" name="Espaço Reservado para Conteúdo 4" descr="Divisão Celular Humana. Embrião em estágio inicial. Pesquisa com células-tronco">
            <a:extLst>
              <a:ext uri="{FF2B5EF4-FFF2-40B4-BE49-F238E27FC236}">
                <a16:creationId xmlns:a16="http://schemas.microsoft.com/office/drawing/2014/main" id="{A74C580D-643B-49B4-B182-9589E36947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0735" r="27196" b="2"/>
          <a:stretch>
            <a:fillRect/>
          </a:stretch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DAB795E-5AD4-73DB-8220-0BE02460D2F0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431536" y="2578608"/>
            <a:ext cx="6236208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Secretado pelos Folículos Ovarianos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O Hormônio Anti-Mülleriano (HAM) é produzido pelos folículos ovarianos em desenvolvimento, desempenhando um papel fundamental na saúde reprodutiva feminina.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Regulação Hormonal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A produção de HAM é regulada por diversos fatores hormonais, que influenciam a função ovariana e a fertilidade.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pt-BR" sz="1400" b="1"/>
              <a:t>Diminuição com a Idade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400"/>
              <a:t>A produção do HAM diminui com a idade da mulher, refletindo a diminuição da reserva ovariana e impactando a fertilidade.</a:t>
            </a:r>
          </a:p>
        </p:txBody>
      </p:sp>
    </p:spTree>
    <p:extLst>
      <p:ext uri="{BB962C8B-B14F-4D97-AF65-F5344CB8AC3E}">
        <p14:creationId xmlns:p14="http://schemas.microsoft.com/office/powerpoint/2010/main" val="2103334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GestaltVTI</vt:lpstr>
      <vt:lpstr>Hormônio Antimulleriano: Uma Análise Científica sobre sua Relação com a Reserva Ovariana</vt:lpstr>
      <vt:lpstr>Seções da Apresentação</vt:lpstr>
      <vt:lpstr>Introdução aos hormônios reprodutivos</vt:lpstr>
      <vt:lpstr>Principais hormônios envolvidos na reprodução</vt:lpstr>
      <vt:lpstr>Funções e importância dos hormônios reprodutivos</vt:lpstr>
      <vt:lpstr>O papel do hormônio antimulleriano</vt:lpstr>
      <vt:lpstr>O hormônio antimulleriano (HAM)</vt:lpstr>
      <vt:lpstr>Definição e características do HAM</vt:lpstr>
      <vt:lpstr>Produção e regulação do HAM</vt:lpstr>
      <vt:lpstr>Metodologias de medição do HAM</vt:lpstr>
      <vt:lpstr>Reserva ovariana e fertilidade</vt:lpstr>
      <vt:lpstr>O que é reserva ovariana</vt:lpstr>
      <vt:lpstr>Fatores que influenciam a reserva ovariana</vt:lpstr>
      <vt:lpstr>Importância da reserva ovariana na fertilidade</vt:lpstr>
      <vt:lpstr>Relação entre HAM e reserva ovariana</vt:lpstr>
      <vt:lpstr>Mecanismos de ação do HAM na reserva ovariana</vt:lpstr>
      <vt:lpstr>Estudos científicos sobre HAM e fertilidade</vt:lpstr>
      <vt:lpstr>Aplicações clínicas da medição de HAM</vt:lpstr>
      <vt:lpstr>Implicações e avanços na pesquisa</vt:lpstr>
      <vt:lpstr>Novas descobertas sobre HAM e reserva ovariana</vt:lpstr>
      <vt:lpstr>Tecnologias emergentes e suas aplicações</vt:lpstr>
      <vt:lpstr>Perspectivas futuras na pesquisa sobre HAM</vt:lpstr>
      <vt:lpstr>Conclusão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</cp:revision>
  <dcterms:created xsi:type="dcterms:W3CDTF">2025-07-11T02:00:23Z</dcterms:created>
  <dcterms:modified xsi:type="dcterms:W3CDTF">2025-07-11T02:10:26Z</dcterms:modified>
</cp:coreProperties>
</file>